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301" r:id="rId5"/>
    <p:sldId id="258" r:id="rId6"/>
    <p:sldId id="291" r:id="rId7"/>
    <p:sldId id="290" r:id="rId8"/>
    <p:sldId id="292" r:id="rId9"/>
    <p:sldId id="293" r:id="rId10"/>
    <p:sldId id="294" r:id="rId11"/>
    <p:sldId id="283" r:id="rId12"/>
    <p:sldId id="295" r:id="rId13"/>
    <p:sldId id="296" r:id="rId14"/>
    <p:sldId id="297" r:id="rId15"/>
    <p:sldId id="298" r:id="rId16"/>
    <p:sldId id="299" r:id="rId17"/>
    <p:sldId id="300" r:id="rId18"/>
    <p:sldId id="264" r:id="rId19"/>
    <p:sldId id="268" r:id="rId20"/>
    <p:sldId id="259" r:id="rId21"/>
    <p:sldId id="260" r:id="rId22"/>
    <p:sldId id="277" r:id="rId23"/>
    <p:sldId id="262" r:id="rId24"/>
    <p:sldId id="282" r:id="rId25"/>
    <p:sldId id="269" r:id="rId26"/>
    <p:sldId id="271" r:id="rId27"/>
    <p:sldId id="273" r:id="rId28"/>
    <p:sldId id="274" r:id="rId29"/>
    <p:sldId id="279" r:id="rId30"/>
    <p:sldId id="275" r:id="rId31"/>
    <p:sldId id="280" r:id="rId32"/>
    <p:sldId id="281" r:id="rId33"/>
    <p:sldId id="267" r:id="rId34"/>
    <p:sldId id="278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98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43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7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75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73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94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7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04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4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56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F80B-C078-4895-B222-05A21CDA1B0E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91E0-DD0B-4626-ACCB-02FF73AF15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2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Moniresistentin mikrobin </a:t>
            </a:r>
            <a:r>
              <a:rPr lang="fi-FI" dirty="0" err="1" smtClean="0"/>
              <a:t>kantajuuden</a:t>
            </a:r>
            <a:r>
              <a:rPr lang="fi-FI" dirty="0" smtClean="0"/>
              <a:t> vaikutus antibioottihoidon valintaan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Alueellinen koulutuspäivä 4.10.23 </a:t>
            </a:r>
          </a:p>
          <a:p>
            <a:r>
              <a:rPr lang="fi-FI" dirty="0" smtClean="0"/>
              <a:t>Emmi Puusti sisätautilääkäri ja infektiolääkäri</a:t>
            </a:r>
          </a:p>
          <a:p>
            <a:r>
              <a:rPr lang="fi-FI" dirty="0" smtClean="0"/>
              <a:t>OYS, infektioyksikkö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0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309" y="828097"/>
            <a:ext cx="8642365" cy="50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  <a:latin typeface="+mn-lt"/>
              </a:rPr>
              <a:t>Resistenssitilanne </a:t>
            </a:r>
            <a:r>
              <a:rPr lang="fi-FI" dirty="0" err="1" smtClean="0">
                <a:solidFill>
                  <a:srgbClr val="00B050"/>
                </a:solidFill>
                <a:latin typeface="+mn-lt"/>
              </a:rPr>
              <a:t>Pohteen</a:t>
            </a:r>
            <a:r>
              <a:rPr lang="fi-FI" dirty="0" smtClean="0">
                <a:solidFill>
                  <a:srgbClr val="00B050"/>
                </a:solidFill>
                <a:latin typeface="+mn-lt"/>
              </a:rPr>
              <a:t> alueella</a:t>
            </a:r>
            <a:endParaRPr lang="fi-FI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2" y="1690688"/>
            <a:ext cx="8635155" cy="493776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177251" y="3183775"/>
            <a:ext cx="233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Kloksasilliini</a:t>
            </a:r>
            <a:r>
              <a:rPr lang="fi-FI" dirty="0" smtClean="0"/>
              <a:t> herkkyys hyvä </a:t>
            </a:r>
            <a:r>
              <a:rPr lang="fi-FI" dirty="0" err="1" smtClean="0"/>
              <a:t>stap</a:t>
            </a:r>
            <a:r>
              <a:rPr lang="fi-FI" dirty="0" smtClean="0"/>
              <a:t> </a:t>
            </a:r>
            <a:r>
              <a:rPr lang="fi-FI" dirty="0" err="1" smtClean="0"/>
              <a:t>aureuksella</a:t>
            </a:r>
            <a:r>
              <a:rPr lang="fi-FI" dirty="0" smtClean="0"/>
              <a:t> (=oksasilliiniherkkyys)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3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  <a:latin typeface="+mn-lt"/>
              </a:rPr>
              <a:t>Resistenssitilanne </a:t>
            </a:r>
            <a:r>
              <a:rPr lang="fi-FI" dirty="0" err="1" smtClean="0">
                <a:solidFill>
                  <a:srgbClr val="00B050"/>
                </a:solidFill>
                <a:latin typeface="+mn-lt"/>
              </a:rPr>
              <a:t>Pohteen</a:t>
            </a:r>
            <a:r>
              <a:rPr lang="fi-FI" dirty="0" smtClean="0">
                <a:solidFill>
                  <a:srgbClr val="00B050"/>
                </a:solidFill>
                <a:latin typeface="+mn-lt"/>
              </a:rPr>
              <a:t> alueella</a:t>
            </a:r>
            <a:endParaRPr lang="fi-FI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2" y="1690688"/>
            <a:ext cx="8635155" cy="493776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177251" y="3183775"/>
            <a:ext cx="233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Kloksasilliini</a:t>
            </a:r>
            <a:r>
              <a:rPr lang="fi-FI" dirty="0" smtClean="0"/>
              <a:t> herkkyys hyvä </a:t>
            </a:r>
            <a:r>
              <a:rPr lang="fi-FI" dirty="0" err="1" smtClean="0"/>
              <a:t>stap</a:t>
            </a:r>
            <a:r>
              <a:rPr lang="fi-FI" dirty="0" smtClean="0"/>
              <a:t> </a:t>
            </a:r>
            <a:r>
              <a:rPr lang="fi-FI" dirty="0" err="1" smtClean="0"/>
              <a:t>aureuksella</a:t>
            </a:r>
            <a:r>
              <a:rPr lang="fi-FI" dirty="0" smtClean="0"/>
              <a:t> (=oksasilliiniherkkyys)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3" y="739783"/>
            <a:ext cx="10783805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7" y="365125"/>
            <a:ext cx="10240804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342469"/>
            <a:ext cx="9459645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76" y="272509"/>
            <a:ext cx="9907383" cy="6096851"/>
          </a:xfrm>
          <a:prstGeom prst="rect">
            <a:avLst/>
          </a:prstGeom>
        </p:spPr>
      </p:pic>
      <p:sp>
        <p:nvSpPr>
          <p:cNvPr id="4" name="Nuoli oikealle 3"/>
          <p:cNvSpPr/>
          <p:nvPr/>
        </p:nvSpPr>
        <p:spPr>
          <a:xfrm rot="5400000">
            <a:off x="4199472" y="2658526"/>
            <a:ext cx="1318631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8528858" y="4862946"/>
            <a:ext cx="3264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Klebsiella</a:t>
            </a:r>
            <a:r>
              <a:rPr lang="fi-FI" dirty="0" smtClean="0"/>
              <a:t> </a:t>
            </a:r>
            <a:r>
              <a:rPr lang="fi-FI" dirty="0" err="1" smtClean="0"/>
              <a:t>pneumoniaen</a:t>
            </a:r>
            <a:r>
              <a:rPr lang="fi-FI" dirty="0" smtClean="0"/>
              <a:t> herkkyys </a:t>
            </a:r>
            <a:r>
              <a:rPr lang="fi-FI" dirty="0" err="1" smtClean="0"/>
              <a:t>pip-tazolle</a:t>
            </a:r>
            <a:r>
              <a:rPr lang="fi-FI" dirty="0" smtClean="0"/>
              <a:t> menossa huonoon suuntaan!!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54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4" y="919113"/>
            <a:ext cx="10907647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Moniresistentin mikrobin kantaja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Henkilö, jolta löytyy moniresistentti mikrobi </a:t>
            </a:r>
          </a:p>
          <a:p>
            <a:r>
              <a:rPr lang="fi-FI" sz="2400" dirty="0" err="1" smtClean="0"/>
              <a:t>Kantajuus</a:t>
            </a:r>
            <a:r>
              <a:rPr lang="fi-FI" sz="2400" dirty="0" smtClean="0"/>
              <a:t> voi löytyä </a:t>
            </a:r>
          </a:p>
          <a:p>
            <a:pPr lvl="1"/>
            <a:r>
              <a:rPr lang="fi-FI" dirty="0" smtClean="0"/>
              <a:t>Seulonnan tuloksena esim. ulkomailta tulevalta potilaalta sairaalasiirron jälkeen </a:t>
            </a:r>
          </a:p>
          <a:p>
            <a:pPr lvl="1"/>
            <a:r>
              <a:rPr lang="fi-FI" dirty="0" smtClean="0"/>
              <a:t>Infektionäytteistä (PLV, haavat, </a:t>
            </a:r>
            <a:r>
              <a:rPr lang="fi-FI" dirty="0" err="1" smtClean="0"/>
              <a:t>abskessit</a:t>
            </a:r>
            <a:r>
              <a:rPr lang="fi-FI" dirty="0" smtClean="0"/>
              <a:t>)</a:t>
            </a:r>
          </a:p>
          <a:p>
            <a:r>
              <a:rPr lang="fi-FI" sz="2400" dirty="0" smtClean="0"/>
              <a:t>Löydöksestä ilmoitetaan infektioyksikköön ja hygieniahoitaja merkitsee potilaan MMKR-rekisteriin</a:t>
            </a:r>
          </a:p>
          <a:p>
            <a:pPr lvl="1"/>
            <a:r>
              <a:rPr lang="fi-FI" sz="2000" dirty="0" smtClean="0"/>
              <a:t> tulee punainen merkintä Eskoon vasemmalle ylös ja riskitietoihin</a:t>
            </a:r>
          </a:p>
          <a:p>
            <a:r>
              <a:rPr lang="fi-FI" sz="2400" dirty="0" err="1" smtClean="0"/>
              <a:t>Kantajuus</a:t>
            </a:r>
            <a:r>
              <a:rPr lang="fi-FI" sz="2400" dirty="0" smtClean="0"/>
              <a:t> voi jatkua vuosia tai se voi hävitä jos potilas ei saa antibiootteja</a:t>
            </a:r>
            <a:r>
              <a:rPr lang="fi-FI" sz="2400" dirty="0"/>
              <a:t> </a:t>
            </a:r>
            <a:endParaRPr lang="fi-FI" sz="2400" dirty="0" smtClean="0"/>
          </a:p>
          <a:p>
            <a:pPr lvl="1"/>
            <a:r>
              <a:rPr lang="fi-FI" sz="2000" dirty="0" smtClean="0"/>
              <a:t>Potilaasta voidaan ottaa uudet seulontanäytteet ja jos ne negatiiviset toistetusti niin merkintä poistetaan rekisteristä</a:t>
            </a:r>
          </a:p>
        </p:txBody>
      </p:sp>
    </p:spTree>
    <p:extLst>
      <p:ext uri="{BB962C8B-B14F-4D97-AF65-F5344CB8AC3E}">
        <p14:creationId xmlns:p14="http://schemas.microsoft.com/office/powerpoint/2010/main" val="24322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82" y="2118650"/>
            <a:ext cx="5703848" cy="243128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32" y="244848"/>
            <a:ext cx="6209620" cy="65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Moniresistentit mikrobit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T</a:t>
            </a:r>
            <a:r>
              <a:rPr lang="fi-FI" sz="2400" b="1" dirty="0" smtClean="0"/>
              <a:t>avallisia bakteereja</a:t>
            </a:r>
            <a:r>
              <a:rPr lang="fi-FI" sz="2400" dirty="0" smtClean="0"/>
              <a:t>, mutta omaavat erityisiä </a:t>
            </a:r>
            <a:r>
              <a:rPr lang="fi-FI" sz="2400" b="1" dirty="0" smtClean="0"/>
              <a:t>resistenssiominaisuuksia </a:t>
            </a:r>
            <a:r>
              <a:rPr lang="fi-FI" sz="2400" dirty="0" smtClean="0">
                <a:sym typeface="Wingdings" panose="05000000000000000000" pitchFamily="2" charset="2"/>
              </a:rPr>
              <a:t> j</a:t>
            </a:r>
            <a:r>
              <a:rPr lang="fi-FI" sz="2400" dirty="0" smtClean="0"/>
              <a:t>oudutaan siksi hoitamaan </a:t>
            </a:r>
            <a:r>
              <a:rPr lang="fi-FI" sz="2400" dirty="0"/>
              <a:t>laajakirjoisemmilla, huonommin siedetyillä tai teholtaan </a:t>
            </a:r>
            <a:r>
              <a:rPr lang="fi-FI" sz="2400" dirty="0" smtClean="0"/>
              <a:t>heikommilla antibiooteilla</a:t>
            </a:r>
          </a:p>
          <a:p>
            <a:r>
              <a:rPr lang="fi-FI" sz="2400" dirty="0" smtClean="0"/>
              <a:t>Turhaan annetut antibioottihoidot ja liian laajakirjoisten antibioottien käyttö tuhoaa antibiootille herkkiä bakteereja potilaan elimistöstä ja jäljelle jää resistentimpiä bakteereja</a:t>
            </a:r>
          </a:p>
          <a:p>
            <a:pPr lvl="1"/>
            <a:r>
              <a:rPr lang="fi-FI" sz="2000" dirty="0" smtClean="0"/>
              <a:t>Esim. toistuva </a:t>
            </a:r>
            <a:r>
              <a:rPr lang="fi-FI" sz="2000" dirty="0" err="1" smtClean="0"/>
              <a:t>VTI:n</a:t>
            </a:r>
            <a:r>
              <a:rPr lang="fi-FI" sz="2000" dirty="0" smtClean="0"/>
              <a:t> hoito vain virtsan hajun perusteella</a:t>
            </a: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r>
              <a:rPr lang="fi-FI" sz="2000" dirty="0" err="1" smtClean="0">
                <a:sym typeface="Wingdings" panose="05000000000000000000" pitchFamily="2" charset="2"/>
              </a:rPr>
              <a:t>selekoi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  <a:r>
              <a:rPr lang="fi-FI" sz="2000" dirty="0" err="1" smtClean="0">
                <a:sym typeface="Wingdings" panose="05000000000000000000" pitchFamily="2" charset="2"/>
              </a:rPr>
              <a:t>resistentteja</a:t>
            </a:r>
            <a:r>
              <a:rPr lang="fi-FI" sz="2000" dirty="0" smtClean="0">
                <a:sym typeface="Wingdings" panose="05000000000000000000" pitchFamily="2" charset="2"/>
              </a:rPr>
              <a:t> kantoja</a:t>
            </a:r>
            <a:endParaRPr lang="fi-FI" sz="2000" dirty="0" smtClean="0"/>
          </a:p>
          <a:p>
            <a:pPr lvl="1"/>
            <a:r>
              <a:rPr lang="fi-FI" sz="2000" dirty="0" smtClean="0"/>
              <a:t>Virustautien (esim. keuhkoputken tulehdus) hoitaminen turhaan antibiootilla</a:t>
            </a:r>
          </a:p>
          <a:p>
            <a:pPr lvl="1"/>
            <a:r>
              <a:rPr lang="fi-FI" sz="2000" dirty="0" smtClean="0"/>
              <a:t>Streptokokin aiheuttamien tauteja hoitaminen laajakirjoisella antibiootilla penisilliinin sijaan</a:t>
            </a:r>
          </a:p>
        </p:txBody>
      </p:sp>
    </p:spTree>
    <p:extLst>
      <p:ext uri="{BB962C8B-B14F-4D97-AF65-F5344CB8AC3E}">
        <p14:creationId xmlns:p14="http://schemas.microsoft.com/office/powerpoint/2010/main" val="4848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MRSA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 smtClean="0"/>
              <a:t>Metisilliinille</a:t>
            </a:r>
            <a:r>
              <a:rPr lang="fi-FI" sz="2400" dirty="0" smtClean="0"/>
              <a:t> resistentti </a:t>
            </a:r>
            <a:r>
              <a:rPr lang="fi-FI" sz="2400" dirty="0" err="1" smtClean="0"/>
              <a:t>Staphylococcus</a:t>
            </a:r>
            <a:r>
              <a:rPr lang="fi-FI" sz="2400" dirty="0" smtClean="0"/>
              <a:t> </a:t>
            </a:r>
            <a:r>
              <a:rPr lang="fi-FI" sz="2400" dirty="0" err="1" smtClean="0"/>
              <a:t>aureus</a:t>
            </a:r>
            <a:endParaRPr lang="fi-FI" sz="2400" dirty="0" smtClean="0"/>
          </a:p>
          <a:p>
            <a:pPr lvl="1"/>
            <a:r>
              <a:rPr lang="fi-FI" sz="2000" dirty="0" err="1" smtClean="0"/>
              <a:t>mecA</a:t>
            </a:r>
            <a:r>
              <a:rPr lang="fi-FI" sz="2000" dirty="0" smtClean="0"/>
              <a:t>- tai </a:t>
            </a:r>
            <a:r>
              <a:rPr lang="fi-FI" sz="2000" dirty="0" err="1" smtClean="0"/>
              <a:t>mecC</a:t>
            </a:r>
            <a:r>
              <a:rPr lang="fi-FI" sz="2000" dirty="0" smtClean="0"/>
              <a:t>-geeni</a:t>
            </a:r>
          </a:p>
          <a:p>
            <a:pPr lvl="1"/>
            <a:r>
              <a:rPr lang="fi-FI" sz="2000" dirty="0" smtClean="0"/>
              <a:t>Tuottaa penisilliiniä sitovaa proteiinia</a:t>
            </a:r>
            <a:r>
              <a:rPr lang="fi-FI" sz="2000" dirty="0" smtClean="0">
                <a:sym typeface="Wingdings" panose="05000000000000000000" pitchFamily="2" charset="2"/>
              </a:rPr>
              <a:t> </a:t>
            </a:r>
            <a:r>
              <a:rPr lang="fi-FI" sz="2000" dirty="0" err="1" smtClean="0">
                <a:sym typeface="Wingdings" panose="05000000000000000000" pitchFamily="2" charset="2"/>
              </a:rPr>
              <a:t>beetalaktaamit</a:t>
            </a:r>
            <a:r>
              <a:rPr lang="fi-FI" sz="2000" dirty="0" smtClean="0">
                <a:sym typeface="Wingdings" panose="05000000000000000000" pitchFamily="2" charset="2"/>
              </a:rPr>
              <a:t> eivät sitoudu</a:t>
            </a: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Resistentti penisilliineille, </a:t>
            </a:r>
            <a:r>
              <a:rPr lang="fi-FI" sz="2000" dirty="0" err="1" smtClean="0">
                <a:sym typeface="Wingdings" panose="05000000000000000000" pitchFamily="2" charset="2"/>
              </a:rPr>
              <a:t>karbapeneemeille</a:t>
            </a:r>
            <a:r>
              <a:rPr lang="fi-FI" sz="2000" dirty="0" smtClean="0">
                <a:sym typeface="Wingdings" panose="05000000000000000000" pitchFamily="2" charset="2"/>
              </a:rPr>
              <a:t>, </a:t>
            </a:r>
            <a:r>
              <a:rPr lang="fi-FI" sz="2000" dirty="0" err="1" smtClean="0">
                <a:sym typeface="Wingdings" panose="05000000000000000000" pitchFamily="2" charset="2"/>
              </a:rPr>
              <a:t>kefalosporiineille</a:t>
            </a:r>
            <a:endParaRPr lang="fi-FI" sz="2000" dirty="0" smtClean="0">
              <a:sym typeface="Wingdings" panose="05000000000000000000" pitchFamily="2" charset="2"/>
            </a:endParaRP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Voi olla herkkä </a:t>
            </a:r>
            <a:r>
              <a:rPr lang="fi-FI" sz="2000" dirty="0" err="1" smtClean="0">
                <a:sym typeface="Wingdings" panose="05000000000000000000" pitchFamily="2" charset="2"/>
              </a:rPr>
              <a:t>klindamysiinille</a:t>
            </a:r>
            <a:r>
              <a:rPr lang="fi-FI" sz="2000" dirty="0" smtClean="0">
                <a:sym typeface="Wingdings" panose="05000000000000000000" pitchFamily="2" charset="2"/>
              </a:rPr>
              <a:t>, </a:t>
            </a:r>
            <a:r>
              <a:rPr lang="fi-FI" sz="2000" dirty="0" err="1" smtClean="0">
                <a:sym typeface="Wingdings" panose="05000000000000000000" pitchFamily="2" charset="2"/>
              </a:rPr>
              <a:t>levofloksasiinille</a:t>
            </a:r>
            <a:r>
              <a:rPr lang="fi-FI" sz="2000" dirty="0" smtClean="0">
                <a:sym typeface="Wingdings" panose="05000000000000000000" pitchFamily="2" charset="2"/>
              </a:rPr>
              <a:t>, sulfa-</a:t>
            </a:r>
            <a:r>
              <a:rPr lang="fi-FI" sz="2000" dirty="0" err="1" smtClean="0">
                <a:sym typeface="Wingdings" panose="05000000000000000000" pitchFamily="2" charset="2"/>
              </a:rPr>
              <a:t>trimetopriimille</a:t>
            </a:r>
            <a:r>
              <a:rPr lang="fi-FI" sz="20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i-FI" sz="2000" dirty="0" smtClean="0">
                <a:sym typeface="Wingdings" panose="05000000000000000000" pitchFamily="2" charset="2"/>
              </a:rPr>
              <a:t>Yleensä on herkkä </a:t>
            </a:r>
            <a:r>
              <a:rPr lang="fi-FI" sz="2000" dirty="0" err="1" smtClean="0">
                <a:sym typeface="Wingdings" panose="05000000000000000000" pitchFamily="2" charset="2"/>
              </a:rPr>
              <a:t>vankomysiinille</a:t>
            </a:r>
            <a:r>
              <a:rPr lang="fi-FI" sz="2000" dirty="0" smtClean="0">
                <a:sym typeface="Wingdings" panose="05000000000000000000" pitchFamily="2" charset="2"/>
              </a:rPr>
              <a:t> ja </a:t>
            </a:r>
            <a:r>
              <a:rPr lang="fi-FI" sz="2000" dirty="0" err="1" smtClean="0">
                <a:sym typeface="Wingdings" panose="05000000000000000000" pitchFamily="2" charset="2"/>
              </a:rPr>
              <a:t>linetsolidille</a:t>
            </a:r>
            <a:endParaRPr lang="fi-FI" sz="2000" dirty="0" smtClean="0"/>
          </a:p>
          <a:p>
            <a:r>
              <a:rPr lang="fi-FI" sz="2400" dirty="0" smtClean="0"/>
              <a:t>Voi aiheuttaa mm. ihoinfektiota, märkärupea, leikkausalueen infektioita (aivan samalla tavalla kuin tavallinen S. </a:t>
            </a:r>
            <a:r>
              <a:rPr lang="fi-FI" sz="2400" dirty="0" err="1" smtClean="0"/>
              <a:t>aureus</a:t>
            </a:r>
            <a:r>
              <a:rPr lang="fi-FI" sz="2400" dirty="0" smtClean="0"/>
              <a:t>)</a:t>
            </a:r>
          </a:p>
          <a:p>
            <a:r>
              <a:rPr lang="fi-FI" sz="2400" dirty="0" smtClean="0"/>
              <a:t>Voi </a:t>
            </a:r>
            <a:r>
              <a:rPr lang="fi-FI" sz="2400" dirty="0"/>
              <a:t>levitä sairaalassa potilaasta toiseen henkilökunnan käsien välitykselle</a:t>
            </a:r>
            <a:endParaRPr lang="fi-FI" sz="2400" dirty="0" smtClean="0"/>
          </a:p>
          <a:p>
            <a:r>
              <a:rPr lang="fi-FI" sz="2400" dirty="0" err="1" smtClean="0"/>
              <a:t>OYS:ssa</a:t>
            </a:r>
            <a:r>
              <a:rPr lang="fi-FI" sz="2400" dirty="0" smtClean="0"/>
              <a:t> kosketusvarotoimet</a:t>
            </a:r>
          </a:p>
        </p:txBody>
      </p:sp>
    </p:spTree>
    <p:extLst>
      <p:ext uri="{BB962C8B-B14F-4D97-AF65-F5344CB8AC3E}">
        <p14:creationId xmlns:p14="http://schemas.microsoft.com/office/powerpoint/2010/main" val="23075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ESBL ja CPE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Tuottavat erilaisia antibiootteja pilkkovia entsyymejä</a:t>
            </a:r>
          </a:p>
          <a:p>
            <a:pPr lvl="1"/>
            <a:r>
              <a:rPr lang="fi-FI" sz="2000" dirty="0" smtClean="0"/>
              <a:t>ESBL pilkkoo </a:t>
            </a:r>
            <a:r>
              <a:rPr lang="fi-FI" sz="2000" dirty="0" err="1" smtClean="0"/>
              <a:t>kefalosporiinit</a:t>
            </a:r>
            <a:r>
              <a:rPr lang="fi-FI" sz="2000" dirty="0" smtClean="0"/>
              <a:t> ja penisilliinit</a:t>
            </a:r>
          </a:p>
          <a:p>
            <a:pPr lvl="1"/>
            <a:r>
              <a:rPr lang="fi-FI" sz="2000" dirty="0" smtClean="0"/>
              <a:t>CPE pilkkoo myös </a:t>
            </a:r>
            <a:r>
              <a:rPr lang="fi-FI" sz="2000" dirty="0" err="1" smtClean="0"/>
              <a:t>karbapeneemit</a:t>
            </a:r>
            <a:endParaRPr lang="fi-FI" sz="2000" dirty="0" smtClean="0"/>
          </a:p>
          <a:p>
            <a:r>
              <a:rPr lang="fi-FI" sz="2400" dirty="0" smtClean="0"/>
              <a:t>Suolistobakteereita</a:t>
            </a:r>
          </a:p>
          <a:p>
            <a:pPr lvl="1"/>
            <a:r>
              <a:rPr lang="fi-FI" sz="2000" dirty="0" smtClean="0"/>
              <a:t>E. </a:t>
            </a:r>
            <a:r>
              <a:rPr lang="fi-FI" sz="2000" dirty="0" err="1" smtClean="0"/>
              <a:t>coli</a:t>
            </a:r>
            <a:r>
              <a:rPr lang="fi-FI" sz="2000" dirty="0" smtClean="0"/>
              <a:t> ja </a:t>
            </a:r>
            <a:r>
              <a:rPr lang="fi-FI" sz="2000" dirty="0" err="1" smtClean="0"/>
              <a:t>Klebsiella</a:t>
            </a:r>
            <a:r>
              <a:rPr lang="fi-FI" sz="2000" dirty="0" smtClean="0"/>
              <a:t>-kantoja</a:t>
            </a:r>
          </a:p>
          <a:p>
            <a:r>
              <a:rPr lang="fi-FI" sz="2400" dirty="0" smtClean="0"/>
              <a:t>Voivat aiheuttaa mm. virtsatieinfektioita (erityisesti ESBL E. </a:t>
            </a:r>
            <a:r>
              <a:rPr lang="fi-FI" sz="2400" dirty="0" err="1" smtClean="0"/>
              <a:t>coli</a:t>
            </a:r>
            <a:r>
              <a:rPr lang="fi-FI" sz="2400" dirty="0" smtClean="0"/>
              <a:t>), vatsan alueen infektioita (umpilisäkkeen tai sappirakon tulehdusta) ja vakavia yleisinfektioita</a:t>
            </a:r>
          </a:p>
          <a:p>
            <a:r>
              <a:rPr lang="fi-FI" sz="2400" dirty="0" smtClean="0"/>
              <a:t>Lievän </a:t>
            </a:r>
            <a:r>
              <a:rPr lang="fi-FI" sz="2400" dirty="0" err="1" smtClean="0"/>
              <a:t>VTI:n</a:t>
            </a:r>
            <a:r>
              <a:rPr lang="fi-FI" sz="2400" dirty="0" smtClean="0"/>
              <a:t> hoitoon voi tehota molemmilla </a:t>
            </a:r>
            <a:r>
              <a:rPr lang="fi-FI" sz="2400" dirty="0" err="1" smtClean="0"/>
              <a:t>nitrofurantoiini</a:t>
            </a:r>
            <a:r>
              <a:rPr lang="fi-FI" sz="2400" dirty="0"/>
              <a:t> </a:t>
            </a:r>
            <a:r>
              <a:rPr lang="fi-FI" sz="2400" dirty="0" smtClean="0"/>
              <a:t>ja </a:t>
            </a:r>
            <a:r>
              <a:rPr lang="fi-FI" sz="2400" dirty="0" err="1" smtClean="0"/>
              <a:t>fosfomysiini</a:t>
            </a:r>
            <a:endParaRPr lang="fi-FI" sz="2400" dirty="0"/>
          </a:p>
          <a:p>
            <a:pPr lvl="1"/>
            <a:r>
              <a:rPr lang="fi-FI" dirty="0" smtClean="0"/>
              <a:t>ESBL-kantoihin saattaa tehota myös </a:t>
            </a:r>
            <a:r>
              <a:rPr lang="fi-FI" dirty="0" err="1" smtClean="0"/>
              <a:t>amoksisilliini-klavulaanihappo</a:t>
            </a:r>
            <a:r>
              <a:rPr lang="fi-FI" dirty="0" smtClean="0"/>
              <a:t> ja </a:t>
            </a:r>
            <a:r>
              <a:rPr lang="fi-FI" dirty="0" err="1" smtClean="0"/>
              <a:t>pivmesillinaami</a:t>
            </a:r>
            <a:endParaRPr lang="fi-FI" dirty="0" smtClean="0"/>
          </a:p>
          <a:p>
            <a:pPr lvl="1"/>
            <a:r>
              <a:rPr lang="fi-FI" dirty="0" smtClean="0"/>
              <a:t>CPE-kantoihin jää jäljelle lähinnä iv lääkkeitä</a:t>
            </a:r>
          </a:p>
          <a:p>
            <a:pPr lvl="1"/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ESBL ja CPE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ESBL ja CPE voivat levitä sairaalassa potilaasta toiseen henkilökunnan käsien </a:t>
            </a:r>
            <a:r>
              <a:rPr lang="fi-FI" sz="2400" dirty="0" smtClean="0"/>
              <a:t>välitykselle </a:t>
            </a:r>
            <a:r>
              <a:rPr lang="fi-FI" sz="2400" dirty="0"/>
              <a:t>tai </a:t>
            </a:r>
            <a:r>
              <a:rPr lang="fi-FI" sz="2400" dirty="0" smtClean="0"/>
              <a:t>ne </a:t>
            </a:r>
            <a:r>
              <a:rPr lang="fi-FI" sz="2400" dirty="0"/>
              <a:t>voi saada ulkomaan matkalta saastuneen ruuan tai juoman välityksellä (tai ulkomailta sairaalahoidossa</a:t>
            </a:r>
            <a:r>
              <a:rPr lang="fi-FI" sz="2400" dirty="0" smtClean="0"/>
              <a:t>)</a:t>
            </a:r>
          </a:p>
          <a:p>
            <a:pPr lvl="1"/>
            <a:r>
              <a:rPr lang="fi-FI" sz="2000" dirty="0" smtClean="0"/>
              <a:t>ESBL-bakteereita </a:t>
            </a:r>
            <a:r>
              <a:rPr lang="fi-FI" sz="2000" dirty="0"/>
              <a:t>esiintyy eniten </a:t>
            </a:r>
            <a:r>
              <a:rPr lang="fi-FI" sz="2000" dirty="0" err="1"/>
              <a:t>Kaakkois</a:t>
            </a:r>
            <a:r>
              <a:rPr lang="fi-FI" sz="2000" dirty="0"/>
              <a:t>- ja </a:t>
            </a:r>
            <a:r>
              <a:rPr lang="fi-FI" sz="2000" dirty="0" err="1"/>
              <a:t>Keski</a:t>
            </a:r>
            <a:r>
              <a:rPr lang="fi-FI" sz="2000" dirty="0"/>
              <a:t>-Aasiassa ja laajalti </a:t>
            </a:r>
            <a:r>
              <a:rPr lang="fi-FI" sz="2000" dirty="0" smtClean="0"/>
              <a:t>Afrikassa (siellä yleinen </a:t>
            </a:r>
            <a:r>
              <a:rPr lang="fi-FI" sz="2000" dirty="0"/>
              <a:t>ravintoeläimissä, kasteluveden saastuttamissa ruoka-aineissa ja </a:t>
            </a:r>
            <a:r>
              <a:rPr lang="fi-FI" sz="2000" dirty="0" smtClean="0"/>
              <a:t>luonnonvesissä)</a:t>
            </a:r>
          </a:p>
          <a:p>
            <a:pPr lvl="1"/>
            <a:r>
              <a:rPr lang="fi-FI" sz="2000" dirty="0"/>
              <a:t>Etenkin ulkomailta saatu bakteerikanta voi puhdistua suolistosta </a:t>
            </a:r>
            <a:r>
              <a:rPr lang="fi-FI" sz="2000" dirty="0" smtClean="0"/>
              <a:t>itsekseen</a:t>
            </a:r>
            <a:endParaRPr lang="fi-FI" sz="2000" dirty="0"/>
          </a:p>
          <a:p>
            <a:r>
              <a:rPr lang="fi-FI" sz="2400" dirty="0" err="1" smtClean="0"/>
              <a:t>OYS:ssa</a:t>
            </a:r>
            <a:r>
              <a:rPr lang="fi-FI" sz="2400" dirty="0" smtClean="0"/>
              <a:t> kosketusvarotoimet </a:t>
            </a:r>
            <a:r>
              <a:rPr lang="fi-FI" sz="2400" dirty="0"/>
              <a:t>ESBL </a:t>
            </a:r>
            <a:r>
              <a:rPr lang="fi-FI" sz="2400" dirty="0" err="1"/>
              <a:t>Klebsiella</a:t>
            </a:r>
            <a:r>
              <a:rPr lang="fi-FI" sz="2400" dirty="0"/>
              <a:t>- kannoilla sekä </a:t>
            </a:r>
            <a:r>
              <a:rPr lang="fi-FI" sz="2400" dirty="0" smtClean="0"/>
              <a:t>CPE-kannoilla</a:t>
            </a:r>
          </a:p>
          <a:p>
            <a:pPr lvl="1"/>
            <a:r>
              <a:rPr lang="fi-FI" sz="2000" dirty="0" smtClean="0"/>
              <a:t>ESBL E. </a:t>
            </a:r>
            <a:r>
              <a:rPr lang="fi-FI" sz="2000" dirty="0" err="1" smtClean="0"/>
              <a:t>colin</a:t>
            </a:r>
            <a:r>
              <a:rPr lang="fi-FI" sz="2000" dirty="0" smtClean="0"/>
              <a:t> suhteen tavanomaiset varotoimet (kuten kaikkien potilaiden kohdalla!)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4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VRE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/>
              <a:t>V</a:t>
            </a:r>
            <a:r>
              <a:rPr lang="fi-FI" sz="2400" dirty="0" err="1" smtClean="0"/>
              <a:t>ankomysiinille</a:t>
            </a:r>
            <a:r>
              <a:rPr lang="fi-FI" sz="2400" dirty="0" smtClean="0"/>
              <a:t> resistentti </a:t>
            </a:r>
            <a:r>
              <a:rPr lang="fi-FI" sz="2400" dirty="0" err="1" smtClean="0"/>
              <a:t>enterokokkibakteeri</a:t>
            </a:r>
            <a:r>
              <a:rPr lang="fi-FI" sz="2400" dirty="0" smtClean="0"/>
              <a:t> (E. </a:t>
            </a:r>
            <a:r>
              <a:rPr lang="fi-FI" sz="2400" dirty="0" err="1" smtClean="0"/>
              <a:t>faecalis</a:t>
            </a:r>
            <a:r>
              <a:rPr lang="fi-FI" sz="2400" dirty="0" smtClean="0"/>
              <a:t> tai </a:t>
            </a:r>
            <a:r>
              <a:rPr lang="fi-FI" sz="2400" dirty="0"/>
              <a:t>E</a:t>
            </a:r>
            <a:r>
              <a:rPr lang="fi-FI" sz="2400" dirty="0" smtClean="0"/>
              <a:t>. </a:t>
            </a:r>
            <a:r>
              <a:rPr lang="fi-FI" sz="2400" dirty="0" err="1" smtClean="0"/>
              <a:t>faecium</a:t>
            </a:r>
            <a:r>
              <a:rPr lang="fi-FI" sz="2400" dirty="0" smtClean="0"/>
              <a:t>)</a:t>
            </a:r>
          </a:p>
          <a:p>
            <a:r>
              <a:rPr lang="fi-FI" sz="2400" dirty="0"/>
              <a:t>T</a:t>
            </a:r>
            <a:r>
              <a:rPr lang="fi-FI" sz="2400" dirty="0" smtClean="0"/>
              <a:t>audinaiheuttamiskyky </a:t>
            </a:r>
            <a:r>
              <a:rPr lang="fi-FI" sz="2400" dirty="0"/>
              <a:t>on </a:t>
            </a:r>
            <a:r>
              <a:rPr lang="fi-FI" sz="2400" dirty="0" smtClean="0"/>
              <a:t>pieni </a:t>
            </a:r>
            <a:r>
              <a:rPr lang="fi-FI" sz="2400" dirty="0" smtClean="0">
                <a:sym typeface="Wingdings" panose="05000000000000000000" pitchFamily="2" charset="2"/>
              </a:rPr>
              <a:t> </a:t>
            </a:r>
            <a:r>
              <a:rPr lang="fi-FI" sz="2400" dirty="0" smtClean="0"/>
              <a:t>aiheuttaa </a:t>
            </a:r>
            <a:r>
              <a:rPr lang="fi-FI" sz="2400" dirty="0"/>
              <a:t>infektioita </a:t>
            </a:r>
            <a:r>
              <a:rPr lang="fi-FI" sz="2400" dirty="0" smtClean="0"/>
              <a:t>lähinnä </a:t>
            </a:r>
            <a:r>
              <a:rPr lang="fi-FI" sz="2400" dirty="0"/>
              <a:t>potilaille, joiden vastustuskyky on </a:t>
            </a:r>
            <a:r>
              <a:rPr lang="fi-FI" sz="2400" dirty="0" smtClean="0"/>
              <a:t>alentunut</a:t>
            </a:r>
            <a:endParaRPr lang="fi-FI" sz="2400" dirty="0"/>
          </a:p>
          <a:p>
            <a:r>
              <a:rPr lang="fi-FI" sz="2400" dirty="0"/>
              <a:t>Tavallisin </a:t>
            </a:r>
            <a:r>
              <a:rPr lang="fi-FI" sz="2400" dirty="0" err="1" smtClean="0"/>
              <a:t>enterokokkien</a:t>
            </a:r>
            <a:r>
              <a:rPr lang="fi-FI" sz="2400" dirty="0" smtClean="0"/>
              <a:t> </a:t>
            </a:r>
            <a:r>
              <a:rPr lang="fi-FI" sz="2400" dirty="0"/>
              <a:t>aiheuttama infektio on </a:t>
            </a:r>
            <a:r>
              <a:rPr lang="fi-FI" sz="2400" dirty="0" smtClean="0"/>
              <a:t>virtsatietulehdus</a:t>
            </a:r>
          </a:p>
          <a:p>
            <a:pPr lvl="1"/>
            <a:r>
              <a:rPr lang="fi-FI" sz="2000" dirty="0" smtClean="0"/>
              <a:t>Sairaalahoidossa </a:t>
            </a:r>
            <a:r>
              <a:rPr lang="fi-FI" sz="2000" dirty="0"/>
              <a:t>oleville </a:t>
            </a:r>
            <a:r>
              <a:rPr lang="fi-FI" sz="2000" dirty="0" smtClean="0"/>
              <a:t>potilaille voi </a:t>
            </a:r>
            <a:r>
              <a:rPr lang="fi-FI" sz="2000" dirty="0"/>
              <a:t>aiheuttaa myös esimerkiksi  haavainfektion tai vakavan </a:t>
            </a:r>
            <a:r>
              <a:rPr lang="fi-FI" sz="2000" dirty="0" smtClean="0"/>
              <a:t>yleisinfektion</a:t>
            </a:r>
          </a:p>
          <a:p>
            <a:r>
              <a:rPr lang="fi-FI" sz="2400" dirty="0" smtClean="0"/>
              <a:t>Johtaa yleensä </a:t>
            </a:r>
            <a:r>
              <a:rPr lang="fi-FI" sz="2400" dirty="0" err="1" smtClean="0"/>
              <a:t>ulostekantajuuteen</a:t>
            </a:r>
            <a:endParaRPr lang="fi-FI" sz="2400" dirty="0" smtClean="0"/>
          </a:p>
          <a:p>
            <a:r>
              <a:rPr lang="fi-FI" sz="2400" dirty="0" smtClean="0"/>
              <a:t>Voi levitä </a:t>
            </a:r>
            <a:r>
              <a:rPr lang="fi-FI" sz="2400" dirty="0"/>
              <a:t>sairaalassa potilaasta toiseen henkilökunnan käsien </a:t>
            </a:r>
            <a:r>
              <a:rPr lang="fi-FI" sz="2400" dirty="0" smtClean="0"/>
              <a:t>välitykselle</a:t>
            </a:r>
          </a:p>
          <a:p>
            <a:r>
              <a:rPr lang="fi-FI" sz="2400" dirty="0" smtClean="0"/>
              <a:t>Kosketusvarotoimet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68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Kosketusvarotoimet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Hygieniahoitajat kertovat niistä kohta tarkemmin!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Antibioottihoito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Moniresistenttien bakteerien </a:t>
            </a:r>
            <a:r>
              <a:rPr lang="fi-FI" sz="2400" dirty="0" err="1" smtClean="0"/>
              <a:t>kantajuutta</a:t>
            </a:r>
            <a:r>
              <a:rPr lang="fi-FI" sz="2400" dirty="0" smtClean="0"/>
              <a:t> ei hoideta antibiootilla</a:t>
            </a:r>
          </a:p>
          <a:p>
            <a:pPr lvl="1"/>
            <a:r>
              <a:rPr lang="fi-FI" sz="2000" dirty="0" smtClean="0"/>
              <a:t>Paitsi MRSA häätöhoitoja voidaan tietyin edellytyksin tehdä</a:t>
            </a:r>
            <a:endParaRPr lang="fi-FI" sz="2000" dirty="0"/>
          </a:p>
          <a:p>
            <a:r>
              <a:rPr lang="fi-FI" sz="2400" dirty="0" smtClean="0"/>
              <a:t>Antibiootilla ei saa saada poistettua potilaan ESBL- tai CPE- kantoja potilaan elimistöstä (suolistosta, virtsasta, keuhkoista </a:t>
            </a:r>
            <a:r>
              <a:rPr lang="fi-FI" sz="2400" dirty="0" err="1" smtClean="0"/>
              <a:t>jne</a:t>
            </a:r>
            <a:r>
              <a:rPr lang="fi-FI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3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Antibioottihoidon valinta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Infektiofokus on pyrittävä selvittämään aktiivisesti</a:t>
            </a:r>
          </a:p>
          <a:p>
            <a:pPr lvl="1"/>
            <a:r>
              <a:rPr lang="fi-FI" sz="2000" dirty="0" smtClean="0"/>
              <a:t>Onko resistentti bakteeri nimenomaan aiheuttamassa infektion?</a:t>
            </a:r>
          </a:p>
          <a:p>
            <a:r>
              <a:rPr lang="fi-FI" sz="2400" b="1" dirty="0" smtClean="0"/>
              <a:t>Potilaalla voi olla tavallisen herkän bakteerin aiheuttama infektio, vaikka onkin resistentin bakteerin kantaja</a:t>
            </a:r>
          </a:p>
          <a:p>
            <a:pPr lvl="1"/>
            <a:r>
              <a:rPr lang="fi-FI" sz="2000" dirty="0" smtClean="0"/>
              <a:t>Esim. ihmisellä voi olla MRSA-</a:t>
            </a:r>
            <a:r>
              <a:rPr lang="fi-FI" sz="2000" dirty="0" err="1" smtClean="0"/>
              <a:t>kantajuus</a:t>
            </a:r>
            <a:r>
              <a:rPr lang="fi-FI" sz="2000" dirty="0" smtClean="0"/>
              <a:t>, mutta pneumonian voi aiheuttaa tavallinen herkkä pneumokokki (</a:t>
            </a:r>
            <a:r>
              <a:rPr lang="fi-FI" sz="2000" dirty="0" err="1" smtClean="0"/>
              <a:t>Streptococcus</a:t>
            </a:r>
            <a:r>
              <a:rPr lang="fi-FI" sz="2000" dirty="0" smtClean="0"/>
              <a:t> </a:t>
            </a:r>
            <a:r>
              <a:rPr lang="fi-FI" sz="2000" dirty="0" err="1" smtClean="0"/>
              <a:t>pneumoniae</a:t>
            </a:r>
            <a:r>
              <a:rPr lang="fi-FI" sz="2000" dirty="0" smtClean="0"/>
              <a:t>)</a:t>
            </a:r>
          </a:p>
          <a:p>
            <a:pPr lvl="1"/>
            <a:r>
              <a:rPr lang="fi-FI" sz="2000" dirty="0" smtClean="0"/>
              <a:t>Toisaalta haavainfektion tai ruusun aiheuttajana syynä voi olla juurikin MRSA</a:t>
            </a:r>
          </a:p>
        </p:txBody>
      </p:sp>
    </p:spTree>
    <p:extLst>
      <p:ext uri="{BB962C8B-B14F-4D97-AF65-F5344CB8AC3E}">
        <p14:creationId xmlns:p14="http://schemas.microsoft.com/office/powerpoint/2010/main" val="37080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Antibioottihoidon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Vilkaise </a:t>
            </a:r>
            <a:r>
              <a:rPr lang="fi-FI" sz="2400" dirty="0" err="1"/>
              <a:t>W</a:t>
            </a:r>
            <a:r>
              <a:rPr lang="fi-FI" sz="2400" dirty="0" err="1" smtClean="0"/>
              <a:t>eblabista</a:t>
            </a:r>
            <a:r>
              <a:rPr lang="fi-FI" sz="2400" dirty="0" smtClean="0"/>
              <a:t> aikaisempien näytteiden herkkyyksiä</a:t>
            </a:r>
          </a:p>
          <a:p>
            <a:r>
              <a:rPr lang="fi-FI" sz="2400" dirty="0"/>
              <a:t>J</a:t>
            </a:r>
            <a:r>
              <a:rPr lang="fi-FI" sz="2400" dirty="0" smtClean="0"/>
              <a:t>os </a:t>
            </a:r>
            <a:r>
              <a:rPr lang="fi-FI" sz="2400" dirty="0"/>
              <a:t>potilas on </a:t>
            </a:r>
            <a:r>
              <a:rPr lang="fi-FI" sz="2400" dirty="0" smtClean="0"/>
              <a:t>septinen/infektiofokus on epäselvä </a:t>
            </a:r>
            <a:r>
              <a:rPr lang="fi-FI" sz="2400" dirty="0"/>
              <a:t>niin </a:t>
            </a:r>
            <a:r>
              <a:rPr lang="fi-FI" sz="2400" b="1" dirty="0" err="1"/>
              <a:t>kantajuudella</a:t>
            </a:r>
            <a:r>
              <a:rPr lang="fi-FI" sz="2400" dirty="0"/>
              <a:t> on vaikutusta antibiootin valintaan</a:t>
            </a:r>
          </a:p>
          <a:p>
            <a:pPr lvl="1"/>
            <a:r>
              <a:rPr lang="fi-FI" dirty="0" smtClean="0"/>
              <a:t>MRSA </a:t>
            </a:r>
            <a:r>
              <a:rPr lang="fi-FI" dirty="0" err="1" smtClean="0"/>
              <a:t>kantajuus</a:t>
            </a:r>
            <a:r>
              <a:rPr lang="fi-FI" dirty="0" smtClean="0"/>
              <a:t>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lisätään hoitoon </a:t>
            </a:r>
            <a:r>
              <a:rPr lang="fi-FI" dirty="0" err="1"/>
              <a:t>vankomysiini</a:t>
            </a:r>
            <a:r>
              <a:rPr lang="fi-FI" dirty="0"/>
              <a:t> (</a:t>
            </a:r>
            <a:r>
              <a:rPr lang="fi-FI" dirty="0" err="1"/>
              <a:t>kefuroksiimi</a:t>
            </a:r>
            <a:r>
              <a:rPr lang="fi-FI" dirty="0"/>
              <a:t> tai </a:t>
            </a:r>
            <a:r>
              <a:rPr lang="fi-FI" dirty="0" err="1"/>
              <a:t>kloksasilliini</a:t>
            </a:r>
            <a:r>
              <a:rPr lang="fi-FI" dirty="0"/>
              <a:t> pelkästään ei siis käy)</a:t>
            </a:r>
          </a:p>
          <a:p>
            <a:pPr lvl="1"/>
            <a:r>
              <a:rPr lang="fi-FI" dirty="0"/>
              <a:t>ESBL </a:t>
            </a:r>
            <a:r>
              <a:rPr lang="fi-FI" dirty="0" err="1" smtClean="0"/>
              <a:t>kantajuus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>
                <a:sym typeface="Wingdings" panose="05000000000000000000" pitchFamily="2" charset="2"/>
              </a:rPr>
              <a:t>empiirisesti </a:t>
            </a:r>
            <a:r>
              <a:rPr lang="fi-FI" dirty="0" err="1">
                <a:sym typeface="Wingdings" panose="05000000000000000000" pitchFamily="2" charset="2"/>
              </a:rPr>
              <a:t>meronem</a:t>
            </a:r>
            <a:r>
              <a:rPr lang="fi-FI" dirty="0">
                <a:sym typeface="Wingdings" panose="05000000000000000000" pitchFamily="2" charset="2"/>
              </a:rPr>
              <a:t> 1g 1x3 iv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CPE </a:t>
            </a:r>
            <a:r>
              <a:rPr lang="fi-FI" dirty="0" err="1" smtClean="0">
                <a:sym typeface="Wingdings" panose="05000000000000000000" pitchFamily="2" charset="2"/>
              </a:rPr>
              <a:t>kantajuus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kefuroksiimin</a:t>
            </a:r>
            <a:r>
              <a:rPr lang="fi-FI" dirty="0">
                <a:sym typeface="Wingdings" panose="05000000000000000000" pitchFamily="2" charset="2"/>
              </a:rPr>
              <a:t> lisäksi </a:t>
            </a:r>
            <a:r>
              <a:rPr lang="fi-FI" dirty="0" err="1">
                <a:sym typeface="Wingdings" panose="05000000000000000000" pitchFamily="2" charset="2"/>
              </a:rPr>
              <a:t>k</a:t>
            </a:r>
            <a:r>
              <a:rPr lang="fi-FI" dirty="0" err="1"/>
              <a:t>olistiini</a:t>
            </a:r>
            <a:r>
              <a:rPr lang="fi-FI" dirty="0"/>
              <a:t> 4,5 </a:t>
            </a:r>
            <a:r>
              <a:rPr lang="fi-FI" dirty="0" err="1"/>
              <a:t>milj</a:t>
            </a:r>
            <a:r>
              <a:rPr lang="fi-FI" dirty="0"/>
              <a:t> IU x 2, alkuannos 9 </a:t>
            </a:r>
            <a:r>
              <a:rPr lang="fi-FI" dirty="0" err="1"/>
              <a:t>milj</a:t>
            </a:r>
            <a:r>
              <a:rPr lang="fi-FI" dirty="0"/>
              <a:t> IU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>
                <a:sym typeface="Wingdings" panose="05000000000000000000" pitchFamily="2" charset="2"/>
              </a:rPr>
              <a:t>VRE </a:t>
            </a:r>
            <a:r>
              <a:rPr lang="fi-FI" dirty="0" err="1" smtClean="0">
                <a:sym typeface="Wingdings" panose="05000000000000000000" pitchFamily="2" charset="2"/>
              </a:rPr>
              <a:t>kantajuus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vankomysiini</a:t>
            </a:r>
            <a:r>
              <a:rPr lang="fi-FI" dirty="0">
                <a:sym typeface="Wingdings" panose="05000000000000000000" pitchFamily="2" charset="2"/>
              </a:rPr>
              <a:t> ei toimi  tilalle </a:t>
            </a:r>
            <a:r>
              <a:rPr lang="fi-FI" dirty="0" err="1">
                <a:sym typeface="Wingdings" panose="05000000000000000000" pitchFamily="2" charset="2"/>
              </a:rPr>
              <a:t>linetsolidi</a:t>
            </a:r>
            <a:r>
              <a:rPr lang="fi-FI" dirty="0">
                <a:sym typeface="Wingdings" panose="05000000000000000000" pitchFamily="2" charset="2"/>
              </a:rPr>
              <a:t> 600mg 1x2 </a:t>
            </a:r>
            <a:r>
              <a:rPr lang="fi-FI" dirty="0" err="1">
                <a:sym typeface="Wingdings" panose="05000000000000000000" pitchFamily="2" charset="2"/>
              </a:rPr>
              <a:t>po</a:t>
            </a:r>
            <a:r>
              <a:rPr lang="fi-FI" dirty="0">
                <a:sym typeface="Wingdings" panose="05000000000000000000" pitchFamily="2" charset="2"/>
              </a:rPr>
              <a:t> tai </a:t>
            </a:r>
            <a:r>
              <a:rPr lang="fi-FI" dirty="0" smtClean="0">
                <a:sym typeface="Wingdings" panose="05000000000000000000" pitchFamily="2" charset="2"/>
              </a:rPr>
              <a:t>iv (ja toisena antibioottina esim. </a:t>
            </a:r>
            <a:r>
              <a:rPr lang="fi-FI" dirty="0" err="1" smtClean="0">
                <a:sym typeface="Wingdings" panose="05000000000000000000" pitchFamily="2" charset="2"/>
              </a:rPr>
              <a:t>kefuroksiimi</a:t>
            </a:r>
            <a:r>
              <a:rPr lang="fi-FI" dirty="0" smtClean="0">
                <a:sym typeface="Wingdings" panose="05000000000000000000" pitchFamily="2" charset="2"/>
              </a:rPr>
              <a:t> tai </a:t>
            </a:r>
            <a:r>
              <a:rPr lang="fi-FI" dirty="0" err="1" smtClean="0">
                <a:sym typeface="Wingdings" panose="05000000000000000000" pitchFamily="2" charset="2"/>
              </a:rPr>
              <a:t>piperasilliini-tatsobaktaami</a:t>
            </a:r>
            <a:r>
              <a:rPr lang="fi-FI" dirty="0" smtClean="0">
                <a:sym typeface="Wingdings" panose="05000000000000000000" pitchFamily="2" charset="2"/>
              </a:rPr>
              <a:t>)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7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Antibioottihoidon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Erityisesti jos infektion aiheuttaa moniresistentti </a:t>
            </a:r>
            <a:r>
              <a:rPr lang="fi-FI" sz="2400" dirty="0" err="1" smtClean="0"/>
              <a:t>gram</a:t>
            </a:r>
            <a:r>
              <a:rPr lang="fi-FI" sz="2400" dirty="0" smtClean="0"/>
              <a:t> negatiivinen sauva (ESBL, CPE, </a:t>
            </a:r>
            <a:r>
              <a:rPr lang="fi-FI" sz="2400" dirty="0" err="1"/>
              <a:t>Acinetobacter</a:t>
            </a:r>
            <a:r>
              <a:rPr lang="fi-FI" sz="2400" dirty="0"/>
              <a:t>- </a:t>
            </a:r>
            <a:r>
              <a:rPr lang="fi-FI" sz="2400" dirty="0" smtClean="0"/>
              <a:t>tai moniresistentti </a:t>
            </a:r>
            <a:r>
              <a:rPr lang="fi-FI" sz="2400" dirty="0" err="1" smtClean="0"/>
              <a:t>Pseudomonas</a:t>
            </a:r>
            <a:r>
              <a:rPr lang="fi-FI" sz="2400" dirty="0" smtClean="0"/>
              <a:t> </a:t>
            </a:r>
            <a:r>
              <a:rPr lang="fi-FI" sz="2400" dirty="0" err="1" smtClean="0"/>
              <a:t>aeruginosa</a:t>
            </a:r>
            <a:r>
              <a:rPr lang="fi-FI" sz="2400" dirty="0" smtClean="0"/>
              <a:t>) hoidosta tulee kallista ja vaikeaa ja tiettyjen antibioottien saatavuus voi olla heikko</a:t>
            </a:r>
          </a:p>
          <a:p>
            <a:r>
              <a:rPr lang="fi-FI" sz="2400" dirty="0" smtClean="0"/>
              <a:t>Hoida aina herkkyysmäärityksen mukaisella antibiootilla</a:t>
            </a:r>
          </a:p>
          <a:p>
            <a:r>
              <a:rPr lang="fi-FI" sz="2400" dirty="0" smtClean="0"/>
              <a:t>Antibioottiopas saattaa auttaa!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059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375" y="1787236"/>
            <a:ext cx="7958575" cy="449718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857" y="568329"/>
            <a:ext cx="5677692" cy="1333686"/>
          </a:xfrm>
          <a:prstGeom prst="rect">
            <a:avLst/>
          </a:prstGeom>
        </p:spPr>
      </p:pic>
      <p:sp>
        <p:nvSpPr>
          <p:cNvPr id="6" name="Alanuoli 5"/>
          <p:cNvSpPr/>
          <p:nvPr/>
        </p:nvSpPr>
        <p:spPr>
          <a:xfrm rot="5400000">
            <a:off x="9335192" y="3990108"/>
            <a:ext cx="484632" cy="1626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0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13" y="217283"/>
            <a:ext cx="5028539" cy="64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Antibioottihoidon </a:t>
            </a:r>
            <a:r>
              <a:rPr lang="fi-FI" dirty="0" smtClean="0">
                <a:solidFill>
                  <a:srgbClr val="00B050"/>
                </a:solidFill>
              </a:rPr>
              <a:t>valinta</a:t>
            </a:r>
            <a:endParaRPr lang="fi-FI" dirty="0">
              <a:solidFill>
                <a:srgbClr val="00B050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01" y="1933691"/>
            <a:ext cx="5260469" cy="492430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213" y="1892720"/>
            <a:ext cx="5277587" cy="4848902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664335" y="2801389"/>
            <a:ext cx="2685010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6284422" y="5054138"/>
            <a:ext cx="5212080" cy="731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61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9040"/>
            <a:ext cx="5410955" cy="169568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44" y="4057363"/>
            <a:ext cx="5258534" cy="52394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08" y="4908277"/>
            <a:ext cx="5210902" cy="9106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0" y="2658557"/>
            <a:ext cx="5233073" cy="2797612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44372" y="3212590"/>
            <a:ext cx="5343068" cy="465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6492240" y="4461305"/>
            <a:ext cx="5081847" cy="994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9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Jos antibioottiopas ei auta ja keskellä yötä on hätätilanne</a:t>
            </a:r>
            <a:endParaRPr lang="fi-FI" dirty="0">
              <a:solidFill>
                <a:srgbClr val="00B05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8426"/>
            <a:ext cx="7154273" cy="187668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55964" y="4572000"/>
            <a:ext cx="753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Ongelmaksi voi näissä tulla antibiootin saatavuus Suomessa, mutta jos on hätätilanne niin täältä voi löytyä ideoita.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3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57" y="207820"/>
            <a:ext cx="5728367" cy="6320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8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3" y="343698"/>
            <a:ext cx="4380806" cy="620673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660073" y="2668385"/>
            <a:ext cx="640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KIITOS!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1647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20" y="389387"/>
            <a:ext cx="4263797" cy="6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Moniresistentit mikrobit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 smtClean="0"/>
              <a:t>MRSA</a:t>
            </a:r>
            <a:r>
              <a:rPr lang="fi-FI" sz="2400" dirty="0" smtClean="0"/>
              <a:t> : </a:t>
            </a:r>
            <a:r>
              <a:rPr lang="fi-FI" sz="2400" dirty="0" err="1"/>
              <a:t>M</a:t>
            </a:r>
            <a:r>
              <a:rPr lang="fi-FI" sz="2400" dirty="0" err="1" smtClean="0"/>
              <a:t>etisilliinille</a:t>
            </a:r>
            <a:r>
              <a:rPr lang="fi-FI" sz="2400" dirty="0" smtClean="0"/>
              <a:t> resistentti </a:t>
            </a:r>
            <a:r>
              <a:rPr lang="fi-FI" sz="2400" dirty="0" err="1" smtClean="0"/>
              <a:t>Staphylococcus</a:t>
            </a:r>
            <a:r>
              <a:rPr lang="fi-FI" sz="2400" dirty="0" smtClean="0"/>
              <a:t> </a:t>
            </a:r>
            <a:r>
              <a:rPr lang="fi-FI" sz="2400" dirty="0" err="1" smtClean="0"/>
              <a:t>aureus</a:t>
            </a:r>
            <a:r>
              <a:rPr lang="fi-FI" sz="2400" dirty="0" smtClean="0"/>
              <a:t> </a:t>
            </a:r>
            <a:endParaRPr lang="fi-FI" sz="2400" b="1" dirty="0" smtClean="0">
              <a:solidFill>
                <a:srgbClr val="FF0000"/>
              </a:solidFill>
            </a:endParaRPr>
          </a:p>
          <a:p>
            <a:r>
              <a:rPr lang="fi-FI" sz="2400" b="1" dirty="0" smtClean="0"/>
              <a:t>ESBL</a:t>
            </a:r>
            <a:r>
              <a:rPr lang="fi-FI" sz="2400" dirty="0" smtClean="0"/>
              <a:t> :</a:t>
            </a:r>
            <a:r>
              <a:rPr lang="fi-FI" sz="2400" dirty="0"/>
              <a:t> </a:t>
            </a:r>
            <a:r>
              <a:rPr lang="fi-FI" sz="2400" dirty="0" smtClean="0"/>
              <a:t>Extended </a:t>
            </a:r>
            <a:r>
              <a:rPr lang="fi-FI" sz="2400" dirty="0" err="1"/>
              <a:t>s</a:t>
            </a:r>
            <a:r>
              <a:rPr lang="fi-FI" sz="2400" dirty="0" err="1" smtClean="0"/>
              <a:t>pectrum</a:t>
            </a:r>
            <a:r>
              <a:rPr lang="fi-FI" sz="2400" dirty="0" smtClean="0"/>
              <a:t> </a:t>
            </a:r>
            <a:r>
              <a:rPr lang="fi-FI" sz="2400" dirty="0" err="1"/>
              <a:t>b</a:t>
            </a:r>
            <a:r>
              <a:rPr lang="fi-FI" sz="2400" dirty="0" err="1" smtClean="0"/>
              <a:t>etalactamase</a:t>
            </a:r>
            <a:r>
              <a:rPr lang="fi-FI" sz="2400" dirty="0" smtClean="0"/>
              <a:t> </a:t>
            </a:r>
            <a:r>
              <a:rPr lang="fi-FI" sz="2400" dirty="0"/>
              <a:t>-kannat ovat laajakirjoista </a:t>
            </a:r>
            <a:r>
              <a:rPr lang="fi-FI" sz="2400" dirty="0" err="1"/>
              <a:t>beetalaktamaasia</a:t>
            </a:r>
            <a:r>
              <a:rPr lang="fi-FI" sz="2400" dirty="0"/>
              <a:t> tuottavia </a:t>
            </a:r>
            <a:r>
              <a:rPr lang="fi-FI" sz="2400" dirty="0" err="1" smtClean="0"/>
              <a:t>enterobakteereita</a:t>
            </a:r>
            <a:endParaRPr lang="fi-FI" sz="2400" b="1" dirty="0" smtClean="0">
              <a:solidFill>
                <a:srgbClr val="FF0000"/>
              </a:solidFill>
            </a:endParaRPr>
          </a:p>
          <a:p>
            <a:r>
              <a:rPr lang="fi-FI" sz="2400" b="1" dirty="0" smtClean="0"/>
              <a:t>CPE </a:t>
            </a:r>
            <a:r>
              <a:rPr lang="fi-FI" sz="2400" dirty="0" smtClean="0"/>
              <a:t>: </a:t>
            </a:r>
            <a:r>
              <a:rPr lang="fi-FI" sz="2400" dirty="0" err="1" smtClean="0"/>
              <a:t>Enterobacteriaceae</a:t>
            </a:r>
            <a:r>
              <a:rPr lang="fi-FI" sz="2400" dirty="0" smtClean="0"/>
              <a:t>-heimon bakteereita, tuottavat </a:t>
            </a:r>
            <a:r>
              <a:rPr lang="fi-FI" sz="2400" dirty="0" err="1" smtClean="0"/>
              <a:t>beetalaktamaasia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mikä</a:t>
            </a:r>
            <a:r>
              <a:rPr lang="fi-FI" sz="2400" dirty="0" smtClean="0"/>
              <a:t> hajottaa </a:t>
            </a:r>
            <a:r>
              <a:rPr lang="fi-FI" sz="2400" dirty="0" err="1" smtClean="0"/>
              <a:t>kefalosporiinien</a:t>
            </a:r>
            <a:r>
              <a:rPr lang="fi-FI" sz="2400" dirty="0" smtClean="0"/>
              <a:t> lisäksi </a:t>
            </a:r>
            <a:r>
              <a:rPr lang="fi-FI" sz="2400" dirty="0" err="1" smtClean="0"/>
              <a:t>karbapeneemejä</a:t>
            </a:r>
            <a:endParaRPr lang="fi-FI" sz="2400" b="1" dirty="0" smtClean="0">
              <a:solidFill>
                <a:srgbClr val="FF0000"/>
              </a:solidFill>
            </a:endParaRPr>
          </a:p>
          <a:p>
            <a:r>
              <a:rPr lang="fi-FI" sz="2400" b="1" dirty="0" smtClean="0"/>
              <a:t>VRE</a:t>
            </a:r>
            <a:r>
              <a:rPr lang="fi-FI" sz="2400" dirty="0" smtClean="0"/>
              <a:t>: </a:t>
            </a:r>
            <a:r>
              <a:rPr lang="fi-FI" sz="2400" dirty="0" err="1"/>
              <a:t>V</a:t>
            </a:r>
            <a:r>
              <a:rPr lang="fi-FI" sz="2400" dirty="0" err="1" smtClean="0"/>
              <a:t>ankomysiinille</a:t>
            </a:r>
            <a:r>
              <a:rPr lang="fi-FI" sz="2400" dirty="0" smtClean="0"/>
              <a:t> resistentti </a:t>
            </a:r>
            <a:r>
              <a:rPr lang="fi-FI" sz="2400" dirty="0" err="1" smtClean="0"/>
              <a:t>enterokokki</a:t>
            </a:r>
            <a:r>
              <a:rPr lang="fi-FI" sz="2400" dirty="0" smtClean="0"/>
              <a:t> (E. </a:t>
            </a:r>
            <a:r>
              <a:rPr lang="fi-FI" sz="2400" dirty="0" err="1" smtClean="0"/>
              <a:t>faecalis</a:t>
            </a:r>
            <a:r>
              <a:rPr lang="fi-FI" sz="2400" dirty="0" smtClean="0"/>
              <a:t> tai E. </a:t>
            </a:r>
            <a:r>
              <a:rPr lang="fi-FI" sz="2400" dirty="0" err="1" smtClean="0"/>
              <a:t>faecium</a:t>
            </a:r>
            <a:r>
              <a:rPr lang="fi-FI" sz="2400" dirty="0" smtClean="0"/>
              <a:t>)</a:t>
            </a:r>
          </a:p>
          <a:p>
            <a:r>
              <a:rPr lang="fi-FI" sz="2400" b="1" dirty="0"/>
              <a:t>Moniresistentit </a:t>
            </a:r>
            <a:r>
              <a:rPr lang="fi-FI" sz="2400" b="1" dirty="0" err="1"/>
              <a:t>gram</a:t>
            </a:r>
            <a:r>
              <a:rPr lang="fi-FI" sz="2400" b="1" dirty="0"/>
              <a:t>-negatiiviset sauvat</a:t>
            </a:r>
            <a:r>
              <a:rPr lang="fi-FI" sz="2400" dirty="0"/>
              <a:t> käsitteenä sisältää ESBL-, CPE-, moniresistentit </a:t>
            </a:r>
            <a:r>
              <a:rPr lang="fi-FI" sz="2400" dirty="0" err="1"/>
              <a:t>Acinetobacter</a:t>
            </a:r>
            <a:r>
              <a:rPr lang="fi-FI" sz="2400" dirty="0"/>
              <a:t>- ja moniresistentit </a:t>
            </a:r>
            <a:r>
              <a:rPr lang="fi-FI" sz="2400" dirty="0" err="1"/>
              <a:t>Pseudomonas</a:t>
            </a:r>
            <a:r>
              <a:rPr lang="fi-FI" sz="2400" dirty="0"/>
              <a:t> </a:t>
            </a:r>
            <a:r>
              <a:rPr lang="fi-FI" sz="2400" dirty="0" err="1" smtClean="0"/>
              <a:t>aeruginosa</a:t>
            </a:r>
            <a:r>
              <a:rPr lang="fi-FI" sz="2400" dirty="0" smtClean="0"/>
              <a:t>-kannat 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938656" y="3497025"/>
            <a:ext cx="465620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 smtClean="0"/>
              <a:t>ESBL, CPE, VRE: VIRTSATIET </a:t>
            </a:r>
            <a:r>
              <a:rPr lang="fi-FI" b="1" dirty="0"/>
              <a:t>ja SUOLISTO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237913" y="1825625"/>
            <a:ext cx="3050771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smtClean="0"/>
              <a:t>MRSA: IHO, LIMAKALVOT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303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Antibioottiresistenssi ja kuolleisuus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78" y="1557106"/>
            <a:ext cx="7019490" cy="491543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40" y="2872392"/>
            <a:ext cx="4588627" cy="85384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396" y="3700454"/>
            <a:ext cx="1286054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Resistenssien mikrobien aiheuttama kuolleisuus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6624"/>
            <a:ext cx="7401958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1" y="723716"/>
            <a:ext cx="9632894" cy="54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18" y="928153"/>
            <a:ext cx="9043861" cy="52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i:0#.w|oysnet\puustiem</DisplayName>
        <AccountId>1693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2023-10-03T21:00:00+00:00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MUAVRSSTWASF-92438712-435</_dlc_DocId>
    <_dlc_DocIdUrl xmlns="d3e50268-7799-48af-83c3-9a9b063078bc">
      <Url>https://internet.oysnet.ppshp.fi/dokumentit/_layouts/15/DocIdRedir.aspx?ID=MUAVRSSTWASF-92438712-435</Url>
      <Description>MUAVRSSTWASF-92438712-435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4CDA04DA-21DD-4578-90C8-09C735DDAAA2}"/>
</file>

<file path=customXml/itemProps2.xml><?xml version="1.0" encoding="utf-8"?>
<ds:datastoreItem xmlns:ds="http://schemas.openxmlformats.org/officeDocument/2006/customXml" ds:itemID="{4BC68657-6C7E-459F-AB0B-9E1FF9BF5BF1}"/>
</file>

<file path=customXml/itemProps3.xml><?xml version="1.0" encoding="utf-8"?>
<ds:datastoreItem xmlns:ds="http://schemas.openxmlformats.org/officeDocument/2006/customXml" ds:itemID="{70CBA949-A23D-455B-BC61-059ADA734B47}"/>
</file>

<file path=customXml/itemProps4.xml><?xml version="1.0" encoding="utf-8"?>
<ds:datastoreItem xmlns:ds="http://schemas.openxmlformats.org/officeDocument/2006/customXml" ds:itemID="{695CCCDD-5342-495C-BDA3-D82A6C16BFBF}"/>
</file>

<file path=customXml/itemProps5.xml><?xml version="1.0" encoding="utf-8"?>
<ds:datastoreItem xmlns:ds="http://schemas.openxmlformats.org/officeDocument/2006/customXml" ds:itemID="{E1B3A050-0279-4E78-A6B0-130AA3A026BF}"/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796</Words>
  <Application>Microsoft Office PowerPoint</Application>
  <PresentationFormat>Laajakuva</PresentationFormat>
  <Paragraphs>95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Office-teema</vt:lpstr>
      <vt:lpstr>Moniresistentin mikrobin kantajuuden vaikutus antibioottihoidon valintaan</vt:lpstr>
      <vt:lpstr>Moniresistentit mikrobit</vt:lpstr>
      <vt:lpstr>PowerPoint-esitys</vt:lpstr>
      <vt:lpstr>PowerPoint-esitys</vt:lpstr>
      <vt:lpstr>Moniresistentit mikrobit</vt:lpstr>
      <vt:lpstr>Antibioottiresistenssi ja kuolleisuus</vt:lpstr>
      <vt:lpstr>Resistenssien mikrobien aiheuttama kuolleisuus</vt:lpstr>
      <vt:lpstr>PowerPoint-esitys</vt:lpstr>
      <vt:lpstr>PowerPoint-esitys</vt:lpstr>
      <vt:lpstr>PowerPoint-esitys</vt:lpstr>
      <vt:lpstr>Resistenssitilanne Pohteen alueella</vt:lpstr>
      <vt:lpstr>Resistenssitilanne Pohteen alueella</vt:lpstr>
      <vt:lpstr>PowerPoint-esitys</vt:lpstr>
      <vt:lpstr>PowerPoint-esitys</vt:lpstr>
      <vt:lpstr>PowerPoint-esitys</vt:lpstr>
      <vt:lpstr>PowerPoint-esitys</vt:lpstr>
      <vt:lpstr>PowerPoint-esitys</vt:lpstr>
      <vt:lpstr>Moniresistentin mikrobin kantaja</vt:lpstr>
      <vt:lpstr>PowerPoint-esitys</vt:lpstr>
      <vt:lpstr>MRSA</vt:lpstr>
      <vt:lpstr>ESBL ja CPE</vt:lpstr>
      <vt:lpstr>ESBL ja CPE</vt:lpstr>
      <vt:lpstr>VRE</vt:lpstr>
      <vt:lpstr>Kosketusvarotoimet</vt:lpstr>
      <vt:lpstr>Antibioottihoito</vt:lpstr>
      <vt:lpstr>Antibioottihoidon valinta</vt:lpstr>
      <vt:lpstr>Antibioottihoidon valinta</vt:lpstr>
      <vt:lpstr>Antibioottihoidon valinta</vt:lpstr>
      <vt:lpstr>PowerPoint-esitys</vt:lpstr>
      <vt:lpstr>Antibioottihoidon valinta</vt:lpstr>
      <vt:lpstr>PowerPoint-esitys</vt:lpstr>
      <vt:lpstr>Jos antibioottiopas ei auta ja keskellä yötä on hätätilanne</vt:lpstr>
      <vt:lpstr>PowerPoint-esitys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Moniresistentin mikrobin kantajuuden vaikutus antibioottivalintaan 4.10.2023</dc:title>
  <dc:creator>Puusti Emmi</dc:creator>
  <cp:keywords/>
  <cp:lastModifiedBy>Holappa Jatta</cp:lastModifiedBy>
  <cp:revision>55</cp:revision>
  <dcterms:created xsi:type="dcterms:W3CDTF">2023-06-14T07:22:25Z</dcterms:created>
  <dcterms:modified xsi:type="dcterms:W3CDTF">2023-10-13T06:01:06Z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a15bb01d-595d-4ef0-9960-d5fb46d98d83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266200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